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9" r:id="rId1"/>
  </p:sldMasterIdLst>
  <p:sldIdLst>
    <p:sldId id="256" r:id="rId2"/>
    <p:sldId id="275" r:id="rId3"/>
    <p:sldId id="277" r:id="rId4"/>
    <p:sldId id="260" r:id="rId5"/>
    <p:sldId id="276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9" r:id="rId16"/>
    <p:sldId id="282" r:id="rId17"/>
    <p:sldId id="294" r:id="rId18"/>
    <p:sldId id="284" r:id="rId19"/>
    <p:sldId id="285" r:id="rId20"/>
    <p:sldId id="286" r:id="rId21"/>
    <p:sldId id="305" r:id="rId22"/>
    <p:sldId id="306" r:id="rId23"/>
    <p:sldId id="307" r:id="rId24"/>
    <p:sldId id="288" r:id="rId25"/>
    <p:sldId id="287" r:id="rId26"/>
    <p:sldId id="291" r:id="rId27"/>
    <p:sldId id="289" r:id="rId28"/>
    <p:sldId id="292" r:id="rId29"/>
    <p:sldId id="296" r:id="rId30"/>
    <p:sldId id="301" r:id="rId31"/>
    <p:sldId id="300" r:id="rId32"/>
    <p:sldId id="299" r:id="rId33"/>
    <p:sldId id="297" r:id="rId34"/>
    <p:sldId id="298" r:id="rId35"/>
    <p:sldId id="304" r:id="rId36"/>
    <p:sldId id="309" r:id="rId37"/>
    <p:sldId id="308" r:id="rId38"/>
    <p:sldId id="258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2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7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2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7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1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9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9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8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enderedinnovations.stanford.edu/methods-sex-and-gender-analysis.html" TargetMode="External"/><Relationship Id="rId2" Type="http://schemas.openxmlformats.org/officeDocument/2006/relationships/hyperlink" Target="https://mpdf.cnrs.fr/le-genre-dans-la-recherch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rs-fnrs.be/docs/Reglement-et-documents/FRS-FNRS_ETHIQUE_ETHICS.pdf" TargetMode="External"/><Relationship Id="rId5" Type="http://schemas.openxmlformats.org/officeDocument/2006/relationships/hyperlink" Target="https://research-and-innovation.ec.europa.eu/strategy/strategy-2020-2024/democracy-and-rights/gender-equality-research-and-innovation_en" TargetMode="External"/><Relationship Id="rId4" Type="http://schemas.openxmlformats.org/officeDocument/2006/relationships/hyperlink" Target="https://www.yellowwindow.com/genderinresearch/index_downloads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herchescientifique.be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910840" y="2642909"/>
            <a:ext cx="6492240" cy="16547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4940" y="2758439"/>
            <a:ext cx="9037320" cy="1208723"/>
          </a:xfrm>
        </p:spPr>
        <p:txBody>
          <a:bodyPr/>
          <a:lstStyle/>
          <a:p>
            <a:r>
              <a:rPr lang="fr-BE" dirty="0" smtClean="0"/>
              <a:t>Appel FRHE 2024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24823"/>
            <a:ext cx="9144000" cy="1655762"/>
          </a:xfrm>
        </p:spPr>
        <p:txBody>
          <a:bodyPr/>
          <a:lstStyle/>
          <a:p>
            <a:r>
              <a:rPr lang="fr-BE" dirty="0" smtClean="0"/>
              <a:t>Séance d’information du 9 avril 2024</a:t>
            </a: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76803"/>
            <a:ext cx="35528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77605"/>
            <a:ext cx="10515600" cy="1325563"/>
          </a:xfrm>
        </p:spPr>
        <p:txBody>
          <a:bodyPr/>
          <a:lstStyle/>
          <a:p>
            <a:r>
              <a:rPr lang="fr-BE" dirty="0" smtClean="0"/>
              <a:t>2.3 Arrêté ministériel </a:t>
            </a:r>
            <a:br>
              <a:rPr lang="fr-BE" dirty="0" smtClean="0"/>
            </a:br>
            <a:r>
              <a:rPr lang="fr-BE" sz="3200" dirty="0" smtClean="0"/>
              <a:t>(15 mai 2023)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810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Nomination des membres du jury</a:t>
            </a:r>
          </a:p>
          <a:p>
            <a:r>
              <a:rPr lang="fr-BE" sz="2400" dirty="0" smtClean="0"/>
              <a:t>Membres </a:t>
            </a:r>
            <a:r>
              <a:rPr lang="fr-BE" sz="2400" dirty="0" smtClean="0">
                <a:solidFill>
                  <a:schemeClr val="accent1"/>
                </a:solidFill>
              </a:rPr>
              <a:t>effectifs</a:t>
            </a:r>
            <a:r>
              <a:rPr lang="fr-BE" sz="2400" dirty="0" smtClean="0"/>
              <a:t> + </a:t>
            </a:r>
            <a:r>
              <a:rPr lang="fr-BE" sz="2400" dirty="0" smtClean="0">
                <a:solidFill>
                  <a:schemeClr val="accent1"/>
                </a:solidFill>
              </a:rPr>
              <a:t>suppléants</a:t>
            </a:r>
          </a:p>
          <a:p>
            <a:r>
              <a:rPr lang="fr-BE" sz="2400" dirty="0" smtClean="0"/>
              <a:t>2 ans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745" y="477605"/>
            <a:ext cx="4891007" cy="619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2.4 Arrêtés du Gouvernement de la Communauté française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76773"/>
            <a:ext cx="10515600" cy="4100190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ou« arrêtés de subvention », ils fixent: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>
                <a:solidFill>
                  <a:schemeClr val="accent1"/>
                </a:solidFill>
              </a:rPr>
              <a:t>Montant</a:t>
            </a:r>
            <a:r>
              <a:rPr lang="fr-BE" dirty="0" smtClean="0"/>
              <a:t> de la subvention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Durée</a:t>
            </a:r>
          </a:p>
          <a:p>
            <a:r>
              <a:rPr lang="fr-BE" dirty="0">
                <a:solidFill>
                  <a:schemeClr val="accent1"/>
                </a:solidFill>
              </a:rPr>
              <a:t>D</a:t>
            </a:r>
            <a:r>
              <a:rPr lang="fr-BE" dirty="0" smtClean="0">
                <a:solidFill>
                  <a:schemeClr val="accent1"/>
                </a:solidFill>
              </a:rPr>
              <a:t>épenses</a:t>
            </a:r>
            <a:r>
              <a:rPr lang="fr-BE" dirty="0" smtClean="0"/>
              <a:t> admissibles</a:t>
            </a:r>
          </a:p>
          <a:p>
            <a:r>
              <a:rPr lang="fr-BE" dirty="0">
                <a:solidFill>
                  <a:schemeClr val="accent1"/>
                </a:solidFill>
              </a:rPr>
              <a:t>M</a:t>
            </a:r>
            <a:r>
              <a:rPr lang="fr-BE" dirty="0" smtClean="0">
                <a:solidFill>
                  <a:schemeClr val="accent1"/>
                </a:solidFill>
              </a:rPr>
              <a:t>odalités</a:t>
            </a:r>
            <a:r>
              <a:rPr lang="fr-BE" dirty="0" smtClean="0"/>
              <a:t> de liquidation</a:t>
            </a:r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01255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NB: Est-il possible de modifier un arrêté de subvention?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42601"/>
            <a:ext cx="10515600" cy="4351338"/>
          </a:xfrm>
        </p:spPr>
        <p:txBody>
          <a:bodyPr>
            <a:normAutofit/>
          </a:bodyPr>
          <a:lstStyle/>
          <a:p>
            <a:r>
              <a:rPr lang="fr-BE" dirty="0" smtClean="0"/>
              <a:t>Demandes fréquentes</a:t>
            </a:r>
          </a:p>
          <a:p>
            <a:pPr lvl="1"/>
            <a:r>
              <a:rPr lang="fr-BE" dirty="0" smtClean="0"/>
              <a:t>Allonger la </a:t>
            </a:r>
            <a:r>
              <a:rPr lang="fr-BE" dirty="0" smtClean="0">
                <a:solidFill>
                  <a:srgbClr val="FF0000"/>
                </a:solidFill>
              </a:rPr>
              <a:t>durée</a:t>
            </a:r>
            <a:r>
              <a:rPr lang="fr-BE" dirty="0" smtClean="0"/>
              <a:t> de mise en œuvre</a:t>
            </a:r>
          </a:p>
          <a:p>
            <a:pPr lvl="1"/>
            <a:r>
              <a:rPr lang="fr-BE" dirty="0" smtClean="0"/>
              <a:t>Reporter la date de </a:t>
            </a:r>
            <a:r>
              <a:rPr lang="fr-BE" dirty="0" smtClean="0">
                <a:solidFill>
                  <a:srgbClr val="FF0000"/>
                </a:solidFill>
              </a:rPr>
              <a:t>démarrage</a:t>
            </a:r>
            <a:r>
              <a:rPr lang="fr-BE" dirty="0" smtClean="0"/>
              <a:t> du projet</a:t>
            </a:r>
          </a:p>
          <a:p>
            <a:r>
              <a:rPr lang="fr-BE" dirty="0" smtClean="0"/>
              <a:t>De telles autorisations ne peuvent être données que </a:t>
            </a:r>
            <a:r>
              <a:rPr lang="fr-BE" dirty="0" smtClean="0">
                <a:solidFill>
                  <a:srgbClr val="FF0000"/>
                </a:solidFill>
              </a:rPr>
              <a:t>par le/la Ministre</a:t>
            </a:r>
            <a:r>
              <a:rPr lang="fr-BE" dirty="0" smtClean="0"/>
              <a:t> de tutelle.</a:t>
            </a:r>
          </a:p>
          <a:p>
            <a:r>
              <a:rPr lang="fr-BE" dirty="0" smtClean="0"/>
              <a:t>Par le passé, souplesse dans le cadre de l’épidémie du COVID</a:t>
            </a:r>
          </a:p>
          <a:p>
            <a:r>
              <a:rPr lang="fr-BE" dirty="0" smtClean="0"/>
              <a:t>Dorénavant</a:t>
            </a:r>
          </a:p>
          <a:p>
            <a:pPr marL="457200" lvl="1" indent="0">
              <a:buNone/>
            </a:pPr>
            <a:r>
              <a:rPr lang="fr-BE" dirty="0" smtClean="0"/>
              <a:t>Les arrêtés de subvention pourront faire l’objet d’une modification uniquement dans le cas de</a:t>
            </a:r>
            <a:r>
              <a:rPr lang="fr-BE" dirty="0" smtClean="0">
                <a:solidFill>
                  <a:srgbClr val="FF0000"/>
                </a:solidFill>
              </a:rPr>
              <a:t> forces majeures dûment motivées par écrit </a:t>
            </a:r>
            <a:r>
              <a:rPr lang="fr-BE" dirty="0" smtClean="0"/>
              <a:t>mettant en péril le bon aboutissement du projet.</a:t>
            </a:r>
          </a:p>
          <a:p>
            <a:pPr marL="457200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19872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2.5 (Nouveau) Décret relatif au financement de la Recherche dans les établissements d’enseignement supérieur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26813"/>
            <a:ext cx="10515600" cy="4131187"/>
          </a:xfrm>
        </p:spPr>
        <p:txBody>
          <a:bodyPr/>
          <a:lstStyle/>
          <a:p>
            <a:r>
              <a:rPr lang="fr-BE" dirty="0" smtClean="0"/>
              <a:t>Voté au Parlement</a:t>
            </a:r>
          </a:p>
          <a:p>
            <a:r>
              <a:rPr lang="fr-BE" dirty="0" smtClean="0"/>
              <a:t>En vigueur à partir du 1</a:t>
            </a:r>
            <a:r>
              <a:rPr lang="fr-BE" baseline="30000" dirty="0" smtClean="0"/>
              <a:t>er</a:t>
            </a:r>
            <a:r>
              <a:rPr lang="fr-BE" dirty="0" smtClean="0"/>
              <a:t> janvier 2025</a:t>
            </a:r>
          </a:p>
          <a:p>
            <a:r>
              <a:rPr lang="fr-BE" dirty="0" smtClean="0"/>
              <a:t>Ce qui changera:</a:t>
            </a:r>
          </a:p>
          <a:p>
            <a:pPr lvl="1"/>
            <a:r>
              <a:rPr lang="fr-BE" dirty="0" smtClean="0"/>
              <a:t>Composition du jury (ajout représentant(s) de l’ARES)</a:t>
            </a:r>
          </a:p>
          <a:p>
            <a:pPr lvl="1"/>
            <a:r>
              <a:rPr lang="fr-BE" dirty="0" smtClean="0"/>
              <a:t>Suppression de la pondération additionnelle en faveur des équipes sans expérience préalable avérée de recherche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40131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046349"/>
            <a:ext cx="10515600" cy="2852737"/>
          </a:xfrm>
        </p:spPr>
        <p:txBody>
          <a:bodyPr/>
          <a:lstStyle/>
          <a:p>
            <a:r>
              <a:rPr lang="fr-BE" dirty="0" smtClean="0"/>
              <a:t>3. Présentation de l’appel 2024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5012267"/>
            <a:ext cx="10515600" cy="1077383"/>
          </a:xfrm>
        </p:spPr>
        <p:txBody>
          <a:bodyPr/>
          <a:lstStyle/>
          <a:p>
            <a:pPr algn="ctr"/>
            <a:r>
              <a:rPr lang="fr-BE" dirty="0" smtClean="0"/>
              <a:t>Florence </a:t>
            </a:r>
            <a:r>
              <a:rPr lang="fr-BE" dirty="0" err="1" smtClean="0"/>
              <a:t>Vandendorpe</a:t>
            </a:r>
            <a:r>
              <a:rPr lang="fr-BE" dirty="0" smtClean="0"/>
              <a:t> (coordination générale)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76803"/>
            <a:ext cx="35528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13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3.1 Les objectifs du FRHE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91789"/>
            <a:ext cx="10515600" cy="4351338"/>
          </a:xfrm>
        </p:spPr>
        <p:txBody>
          <a:bodyPr/>
          <a:lstStyle/>
          <a:p>
            <a:r>
              <a:rPr lang="fr-BE" dirty="0" smtClean="0"/>
              <a:t>Promouvoir le </a:t>
            </a:r>
            <a:r>
              <a:rPr lang="fr-BE" dirty="0" smtClean="0">
                <a:solidFill>
                  <a:schemeClr val="accent1"/>
                </a:solidFill>
              </a:rPr>
              <a:t>développement de la recherche </a:t>
            </a:r>
            <a:r>
              <a:rPr lang="fr-BE" dirty="0" smtClean="0"/>
              <a:t>dans les Hautes Ecoles de la FW-B.</a:t>
            </a:r>
          </a:p>
          <a:p>
            <a:pPr lvl="1"/>
            <a:r>
              <a:rPr lang="fr-BE" dirty="0" smtClean="0"/>
              <a:t>Equipes déjà établies</a:t>
            </a:r>
          </a:p>
          <a:p>
            <a:pPr lvl="1"/>
            <a:r>
              <a:rPr lang="fr-BE" dirty="0" smtClean="0"/>
              <a:t>Lancement de nouvelles équipes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728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À</a:t>
            </a:r>
            <a:r>
              <a:rPr lang="fr-BE" dirty="0" smtClean="0"/>
              <a:t> qui s’adresse cet appel à projets?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smtClean="0">
                <a:solidFill>
                  <a:schemeClr val="accent1"/>
                </a:solidFill>
              </a:rPr>
              <a:t>Obligatoirement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Une</a:t>
            </a:r>
            <a:r>
              <a:rPr lang="fr-BE" dirty="0" smtClean="0"/>
              <a:t> </a:t>
            </a:r>
            <a:r>
              <a:rPr lang="fr-BE" dirty="0"/>
              <a:t>Haute Ecole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dirty="0"/>
              <a:t>seule </a:t>
            </a:r>
            <a:r>
              <a:rPr lang="fr-BE" dirty="0">
                <a:solidFill>
                  <a:srgbClr val="FF0000"/>
                </a:solidFill>
              </a:rPr>
              <a:t>ou</a:t>
            </a:r>
            <a:r>
              <a:rPr lang="fr-BE" dirty="0"/>
              <a:t> </a:t>
            </a:r>
            <a:r>
              <a:rPr lang="fr-BE" dirty="0">
                <a:solidFill>
                  <a:schemeClr val="accent1"/>
                </a:solidFill>
              </a:rPr>
              <a:t>plusieurs</a:t>
            </a:r>
            <a:r>
              <a:rPr lang="fr-BE" dirty="0"/>
              <a:t> Hautes Ecoles (consortium)</a:t>
            </a:r>
          </a:p>
          <a:p>
            <a:r>
              <a:rPr lang="fr-BE" dirty="0" smtClean="0"/>
              <a:t>1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porteur de projet</a:t>
            </a:r>
            <a:r>
              <a:rPr lang="fr-BE" dirty="0" smtClean="0"/>
              <a:t>	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BE" dirty="0" smtClean="0"/>
              <a:t>direction de la recherche (garant méthodologie + coordination de l’équipe)</a:t>
            </a:r>
          </a:p>
          <a:p>
            <a:r>
              <a:rPr lang="fr-BE" dirty="0" smtClean="0"/>
              <a:t>1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coordinateur administratif</a:t>
            </a:r>
          </a:p>
          <a:p>
            <a:pPr marL="457200" lvl="1" indent="0">
              <a:buNone/>
            </a:pPr>
            <a:r>
              <a:rPr lang="fr-BE" dirty="0" smtClean="0"/>
              <a:t>Responsable aspects administratifs et financiers</a:t>
            </a:r>
          </a:p>
          <a:p>
            <a:pPr marL="457200" lvl="1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>
                <a:solidFill>
                  <a:schemeClr val="accent1"/>
                </a:solidFill>
              </a:rPr>
              <a:t>Facultativement</a:t>
            </a:r>
          </a:p>
          <a:p>
            <a:r>
              <a:rPr lang="fr-BE" dirty="0" smtClean="0"/>
              <a:t>Des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partenaires</a:t>
            </a:r>
            <a:r>
              <a:rPr lang="fr-BE" dirty="0" smtClean="0"/>
              <a:t> scientifiques, belges ou étrangers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3754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Conditions d’éligibilité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Appel destiné exclusivement aux </a:t>
            </a:r>
            <a:r>
              <a:rPr lang="fr-BE" dirty="0" smtClean="0">
                <a:solidFill>
                  <a:schemeClr val="accent1"/>
                </a:solidFill>
              </a:rPr>
              <a:t>Hautes Ecoles de la FW-B</a:t>
            </a:r>
            <a:r>
              <a:rPr lang="fr-BE" dirty="0" smtClean="0"/>
              <a:t>.</a:t>
            </a:r>
          </a:p>
          <a:p>
            <a:r>
              <a:rPr lang="fr-BE" dirty="0" smtClean="0"/>
              <a:t>Conditions de </a:t>
            </a:r>
            <a:r>
              <a:rPr lang="fr-BE" dirty="0" smtClean="0">
                <a:solidFill>
                  <a:schemeClr val="accent1"/>
                </a:solidFill>
              </a:rPr>
              <a:t>diplôme</a:t>
            </a:r>
            <a:r>
              <a:rPr lang="fr-BE" dirty="0" smtClean="0"/>
              <a:t> des membres de l’équipe</a:t>
            </a:r>
          </a:p>
          <a:p>
            <a:r>
              <a:rPr lang="fr-BE" dirty="0" smtClean="0"/>
              <a:t>Porteur de projet</a:t>
            </a:r>
          </a:p>
          <a:p>
            <a:pPr lvl="1"/>
            <a:r>
              <a:rPr lang="fr-BE" dirty="0" smtClean="0"/>
              <a:t>Membre du </a:t>
            </a:r>
            <a:r>
              <a:rPr lang="fr-BE" dirty="0" smtClean="0">
                <a:solidFill>
                  <a:schemeClr val="accent1"/>
                </a:solidFill>
              </a:rPr>
              <a:t>personnel directeur ou enseignant </a:t>
            </a:r>
            <a:r>
              <a:rPr lang="fr-BE" dirty="0" smtClean="0"/>
              <a:t>de la HE qui dépose le projet</a:t>
            </a:r>
          </a:p>
          <a:p>
            <a:pPr lvl="1"/>
            <a:r>
              <a:rPr lang="fr-BE" dirty="0" smtClean="0">
                <a:solidFill>
                  <a:schemeClr val="accent1"/>
                </a:solidFill>
              </a:rPr>
              <a:t>Nommé ou engagé à titre </a:t>
            </a:r>
            <a:r>
              <a:rPr lang="fr-BE" dirty="0" err="1" smtClean="0">
                <a:solidFill>
                  <a:schemeClr val="accent1"/>
                </a:solidFill>
              </a:rPr>
              <a:t>définif</a:t>
            </a:r>
            <a:r>
              <a:rPr lang="fr-BE" dirty="0" smtClean="0">
                <a:solidFill>
                  <a:schemeClr val="accent1"/>
                </a:solidFill>
              </a:rPr>
              <a:t> </a:t>
            </a:r>
            <a:r>
              <a:rPr lang="fr-BE" dirty="0" smtClean="0">
                <a:solidFill>
                  <a:srgbClr val="FF0000"/>
                </a:solidFill>
              </a:rPr>
              <a:t>ou</a:t>
            </a:r>
            <a:r>
              <a:rPr lang="fr-BE" dirty="0" smtClean="0"/>
              <a:t> désigné à titre temporaire pour une durée indéterminée (</a:t>
            </a:r>
            <a:r>
              <a:rPr lang="fr-BE" dirty="0" smtClean="0">
                <a:solidFill>
                  <a:schemeClr val="accent1"/>
                </a:solidFill>
              </a:rPr>
              <a:t>TDI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>
                <a:solidFill>
                  <a:schemeClr val="accent1"/>
                </a:solidFill>
              </a:rPr>
              <a:t>Disponible pendant toute la durée </a:t>
            </a:r>
            <a:r>
              <a:rPr lang="fr-BE" dirty="0" smtClean="0"/>
              <a:t>du projet</a:t>
            </a:r>
          </a:p>
          <a:p>
            <a:pPr lvl="1"/>
            <a:r>
              <a:rPr lang="fr-BE" dirty="0" smtClean="0"/>
              <a:t>Somme du temps consacré à ses différentes activités </a:t>
            </a:r>
            <a:r>
              <a:rPr lang="fr-BE" dirty="0" smtClean="0">
                <a:solidFill>
                  <a:schemeClr val="accent1"/>
                </a:solidFill>
              </a:rPr>
              <a:t>≤ 100% temps de travail</a:t>
            </a:r>
            <a:r>
              <a:rPr lang="fr-BE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076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0475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00B0F0"/>
                </a:solidFill>
              </a:rPr>
              <a:t>Points d’attention relatifs aux aspects financiers des projet de recherche (Tania)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/>
          </a:bodyPr>
          <a:lstStyle/>
          <a:p>
            <a:r>
              <a:rPr lang="fr-BE" dirty="0" smtClean="0"/>
              <a:t>Le budget prévisionnel comprend:</a:t>
            </a:r>
          </a:p>
          <a:p>
            <a:pPr marL="971550" lvl="1" indent="-514350">
              <a:buFont typeface="+mj-lt"/>
              <a:buAutoNum type="alphaLcParenR"/>
            </a:pPr>
            <a:r>
              <a:rPr lang="fr-BE" dirty="0" smtClean="0"/>
              <a:t>Frais de </a:t>
            </a:r>
            <a:r>
              <a:rPr lang="fr-BE" b="1" dirty="0" smtClean="0"/>
              <a:t>personnel </a:t>
            </a:r>
            <a:r>
              <a:rPr lang="fr-BE" dirty="0" smtClean="0"/>
              <a:t>(cf. annexe au Règlement)</a:t>
            </a:r>
          </a:p>
          <a:p>
            <a:pPr marL="971550" lvl="1" indent="-514350">
              <a:buFont typeface="+mj-lt"/>
              <a:buAutoNum type="alphaLcParenR"/>
            </a:pPr>
            <a:r>
              <a:rPr lang="fr-BE" dirty="0" smtClean="0"/>
              <a:t>Frais d’</a:t>
            </a:r>
            <a:r>
              <a:rPr lang="fr-BE" b="1" dirty="0" smtClean="0"/>
              <a:t>instrument et </a:t>
            </a:r>
            <a:r>
              <a:rPr lang="fr-BE" dirty="0" smtClean="0"/>
              <a:t>de</a:t>
            </a:r>
            <a:r>
              <a:rPr lang="fr-BE" b="1" dirty="0" smtClean="0"/>
              <a:t> matériel</a:t>
            </a:r>
          </a:p>
          <a:p>
            <a:pPr lvl="2"/>
            <a:r>
              <a:rPr lang="fr-BE" dirty="0" smtClean="0"/>
              <a:t>Amortissement sur </a:t>
            </a:r>
            <a:r>
              <a:rPr lang="fr-BE" dirty="0" smtClean="0">
                <a:solidFill>
                  <a:srgbClr val="FF0000"/>
                </a:solidFill>
              </a:rPr>
              <a:t>5 ans</a:t>
            </a:r>
          </a:p>
          <a:p>
            <a:pPr lvl="2"/>
            <a:r>
              <a:rPr lang="fr-BE" dirty="0" smtClean="0"/>
              <a:t>Prix unitaire </a:t>
            </a:r>
            <a:r>
              <a:rPr lang="fr-BE" dirty="0" smtClean="0">
                <a:solidFill>
                  <a:srgbClr val="FF0000"/>
                </a:solidFill>
              </a:rPr>
              <a:t>&gt; 999,00 EUR </a:t>
            </a:r>
            <a:r>
              <a:rPr lang="fr-BE" dirty="0" smtClean="0"/>
              <a:t>HTVA</a:t>
            </a:r>
          </a:p>
          <a:p>
            <a:pPr marL="971550" lvl="1" indent="-514350">
              <a:buFont typeface="+mj-lt"/>
              <a:buAutoNum type="alphaLcParenR"/>
            </a:pPr>
            <a:r>
              <a:rPr lang="fr-BE" b="1" dirty="0" smtClean="0"/>
              <a:t>Autres frais d’exploitation </a:t>
            </a:r>
            <a:r>
              <a:rPr lang="fr-BE" dirty="0" smtClean="0"/>
              <a:t>(</a:t>
            </a:r>
            <a:r>
              <a:rPr lang="fr-BE" dirty="0" smtClean="0">
                <a:solidFill>
                  <a:srgbClr val="FF0000"/>
                </a:solidFill>
              </a:rPr>
              <a:t>max. 15%</a:t>
            </a:r>
            <a:r>
              <a:rPr lang="fr-BE" dirty="0" smtClean="0"/>
              <a:t> du budget total)</a:t>
            </a:r>
          </a:p>
          <a:p>
            <a:pPr marL="971550" lvl="1" indent="-514350">
              <a:buFont typeface="+mj-lt"/>
              <a:buAutoNum type="alphaLcParenR"/>
            </a:pPr>
            <a:r>
              <a:rPr lang="fr-BE" dirty="0" smtClean="0"/>
              <a:t>Frais de </a:t>
            </a:r>
            <a:r>
              <a:rPr lang="fr-BE" b="1" dirty="0" smtClean="0"/>
              <a:t>fonctionnement</a:t>
            </a:r>
            <a:r>
              <a:rPr lang="fr-BE" dirty="0" smtClean="0"/>
              <a:t> (</a:t>
            </a:r>
            <a:r>
              <a:rPr lang="fr-BE" dirty="0" smtClean="0">
                <a:solidFill>
                  <a:srgbClr val="FF0000"/>
                </a:solidFill>
              </a:rPr>
              <a:t>max. 10% </a:t>
            </a:r>
            <a:r>
              <a:rPr lang="fr-BE" dirty="0" smtClean="0"/>
              <a:t>du total des autres frais d’exploitation et de personnel)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98088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00B0F0"/>
                </a:solidFill>
              </a:rPr>
              <a:t>Un cofinancement est-il autorisé?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21467"/>
            <a:ext cx="10515600" cy="3755496"/>
          </a:xfrm>
        </p:spPr>
        <p:txBody>
          <a:bodyPr/>
          <a:lstStyle/>
          <a:p>
            <a:r>
              <a:rPr lang="fr-BE" dirty="0" smtClean="0">
                <a:solidFill>
                  <a:srgbClr val="FF0000"/>
                </a:solidFill>
              </a:rPr>
              <a:t>Oui</a:t>
            </a:r>
            <a:r>
              <a:rPr lang="fr-BE" dirty="0" smtClean="0"/>
              <a:t>, il est possible de compléter le budget demandé à la FWB par des fonds propres d’une ou de plusieurs Hautes Ecoles impliquées dans le projet.</a:t>
            </a:r>
          </a:p>
          <a:p>
            <a:r>
              <a:rPr lang="fr-BE" dirty="0" smtClean="0">
                <a:solidFill>
                  <a:srgbClr val="FF0000"/>
                </a:solidFill>
              </a:rPr>
              <a:t>≤ 30% </a:t>
            </a:r>
            <a:r>
              <a:rPr lang="fr-BE" dirty="0" smtClean="0"/>
              <a:t>du budget total demandé à la FWB.</a:t>
            </a:r>
          </a:p>
          <a:p>
            <a:r>
              <a:rPr lang="fr-BE" dirty="0" smtClean="0"/>
              <a:t>Ce cofinancement </a:t>
            </a:r>
            <a:r>
              <a:rPr lang="fr-BE" dirty="0" smtClean="0">
                <a:solidFill>
                  <a:srgbClr val="FF0000"/>
                </a:solidFill>
              </a:rPr>
              <a:t>doit être repris </a:t>
            </a:r>
            <a:r>
              <a:rPr lang="fr-BE" dirty="0" smtClean="0"/>
              <a:t>dans le budget du projet soumis.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0325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1. Accueil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995333"/>
            <a:ext cx="10515600" cy="1094317"/>
          </a:xfrm>
        </p:spPr>
        <p:txBody>
          <a:bodyPr/>
          <a:lstStyle/>
          <a:p>
            <a:pPr algn="ctr"/>
            <a:r>
              <a:rPr lang="fr-BE" dirty="0" smtClean="0"/>
              <a:t>Stella </a:t>
            </a:r>
            <a:r>
              <a:rPr lang="fr-BE" dirty="0" err="1" smtClean="0"/>
              <a:t>Matterazzo</a:t>
            </a:r>
            <a:r>
              <a:rPr lang="fr-BE" dirty="0" smtClean="0"/>
              <a:t>, directrice générale adjointe de la DGESVR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76803"/>
            <a:ext cx="35528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56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00B0F0"/>
                </a:solidFill>
              </a:rPr>
              <a:t>Calendrier du paiement de la subvention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19867"/>
            <a:ext cx="10515600" cy="3857096"/>
          </a:xfrm>
        </p:spPr>
        <p:txBody>
          <a:bodyPr/>
          <a:lstStyle/>
          <a:p>
            <a:r>
              <a:rPr lang="fr-BE" dirty="0" smtClean="0"/>
              <a:t>1</a:t>
            </a:r>
            <a:r>
              <a:rPr lang="fr-BE" baseline="30000" dirty="0" smtClean="0"/>
              <a:t>ère</a:t>
            </a:r>
            <a:r>
              <a:rPr lang="fr-BE" dirty="0" smtClean="0"/>
              <a:t> tranche (50%)	dans le mois précédant le démarrage</a:t>
            </a:r>
          </a:p>
          <a:p>
            <a:r>
              <a:rPr lang="fr-BE" dirty="0" smtClean="0"/>
              <a:t>2</a:t>
            </a:r>
            <a:r>
              <a:rPr lang="fr-BE" baseline="30000" dirty="0" smtClean="0"/>
              <a:t>ème</a:t>
            </a:r>
            <a:r>
              <a:rPr lang="fr-BE" dirty="0" smtClean="0"/>
              <a:t> tranche (40%)	</a:t>
            </a:r>
            <a:r>
              <a:rPr lang="fr-BE" dirty="0" err="1" smtClean="0"/>
              <a:t>mi-projet</a:t>
            </a:r>
            <a:r>
              <a:rPr lang="fr-BE" dirty="0" smtClean="0"/>
              <a:t>, après approbation des rapports 					scientifique et financier </a:t>
            </a:r>
          </a:p>
          <a:p>
            <a:r>
              <a:rPr lang="fr-BE" dirty="0" smtClean="0"/>
              <a:t>Solde (10%)		après la clôture du projet, si approbation des 				rapports scientifique et financier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82217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Pour soumettre votre candidature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41175"/>
            <a:ext cx="10515600" cy="3630987"/>
          </a:xfrm>
        </p:spPr>
        <p:txBody>
          <a:bodyPr/>
          <a:lstStyle/>
          <a:p>
            <a:r>
              <a:rPr lang="fr-BE" dirty="0" smtClean="0"/>
              <a:t>Formulaire électronique</a:t>
            </a:r>
          </a:p>
          <a:p>
            <a:r>
              <a:rPr lang="fr-BE" dirty="0" smtClean="0"/>
              <a:t>Attention à joindre l’ensemble des informations requises</a:t>
            </a:r>
          </a:p>
          <a:p>
            <a:pPr lvl="1"/>
            <a:r>
              <a:rPr lang="fr-BE" dirty="0" smtClean="0"/>
              <a:t>Signatures demandées</a:t>
            </a:r>
          </a:p>
          <a:p>
            <a:pPr lvl="1"/>
            <a:r>
              <a:rPr lang="fr-BE" dirty="0" smtClean="0"/>
              <a:t>Accord de consortium si consortium</a:t>
            </a:r>
          </a:p>
          <a:p>
            <a:pPr lvl="1"/>
            <a:r>
              <a:rPr lang="fr-BE" dirty="0" smtClean="0"/>
              <a:t>Accord de coopération si recherche collaborative</a:t>
            </a:r>
          </a:p>
          <a:p>
            <a:pPr lvl="1"/>
            <a:r>
              <a:rPr lang="fr-BE" dirty="0" smtClean="0"/>
              <a:t>Obligations financières de la HE remplies.</a:t>
            </a:r>
          </a:p>
        </p:txBody>
      </p:sp>
    </p:spTree>
    <p:extLst>
      <p:ext uri="{BB962C8B-B14F-4D97-AF65-F5344CB8AC3E}">
        <p14:creationId xmlns:p14="http://schemas.microsoft.com/office/powerpoint/2010/main" val="120600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Des ressources sont à votre disposition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Prise en compte de la dimension du </a:t>
            </a:r>
            <a:r>
              <a:rPr lang="fr-BE" dirty="0" smtClean="0">
                <a:solidFill>
                  <a:schemeClr val="accent2">
                    <a:lumMod val="75000"/>
                  </a:schemeClr>
                </a:solidFill>
              </a:rPr>
              <a:t>genre</a:t>
            </a:r>
          </a:p>
          <a:p>
            <a:pPr marL="457200" lvl="1" indent="0">
              <a:buNone/>
            </a:pPr>
            <a:r>
              <a:rPr lang="fr-BE" u="sng" dirty="0">
                <a:hlinkClick r:id="rId2"/>
              </a:rPr>
              <a:t>https://mpdf.cnrs.fr/le-genre-dans-la-recherche/</a:t>
            </a:r>
            <a:endParaRPr lang="fr-BE" dirty="0"/>
          </a:p>
          <a:p>
            <a:pPr marL="457200" lvl="1" indent="0">
              <a:buNone/>
            </a:pPr>
            <a:r>
              <a:rPr lang="fr-BE" u="sng" dirty="0">
                <a:hlinkClick r:id="rId3"/>
              </a:rPr>
              <a:t>https://genderedinnovations.stanford.edu/methods-sex-and-gender-analysis.html</a:t>
            </a:r>
            <a:endParaRPr lang="fr-BE" dirty="0"/>
          </a:p>
          <a:p>
            <a:pPr marL="457200" lvl="1" indent="0">
              <a:buNone/>
            </a:pPr>
            <a:r>
              <a:rPr lang="fr-BE" u="sng" dirty="0">
                <a:hlinkClick r:id="rId4"/>
              </a:rPr>
              <a:t>https://www.yellowwindow.com/genderinresearch/index_downloads.html</a:t>
            </a:r>
            <a:endParaRPr lang="fr-BE" dirty="0"/>
          </a:p>
          <a:p>
            <a:pPr marL="457200" lvl="1" indent="0">
              <a:buNone/>
            </a:pPr>
            <a:r>
              <a:rPr lang="fr-BE" u="sng" dirty="0">
                <a:hlinkClick r:id="rId5"/>
              </a:rPr>
              <a:t>https://</a:t>
            </a:r>
            <a:r>
              <a:rPr lang="fr-BE" u="sng" dirty="0" smtClean="0">
                <a:hlinkClick r:id="rId5"/>
              </a:rPr>
              <a:t>research-and-innovation.ec.europa.eu/strategy/strategy-2020-2024/democracy-and-rights/gender-equality-research-and-innovation_en</a:t>
            </a:r>
            <a:endParaRPr lang="fr-BE" u="sng" dirty="0" smtClean="0"/>
          </a:p>
          <a:p>
            <a:r>
              <a:rPr lang="fr-BE" dirty="0" smtClean="0"/>
              <a:t>Prise en compte des </a:t>
            </a:r>
            <a:r>
              <a:rPr lang="fr-BE" dirty="0" smtClean="0">
                <a:solidFill>
                  <a:schemeClr val="accent2">
                    <a:lumMod val="75000"/>
                  </a:schemeClr>
                </a:solidFill>
              </a:rPr>
              <a:t>aspects éthiques</a:t>
            </a:r>
          </a:p>
          <a:p>
            <a:pPr marL="457200" lvl="1" indent="0">
              <a:buNone/>
            </a:pPr>
            <a:r>
              <a:rPr lang="fr-BE" dirty="0">
                <a:hlinkClick r:id="rId6"/>
              </a:rPr>
              <a:t>https://</a:t>
            </a:r>
            <a:r>
              <a:rPr lang="fr-BE" dirty="0" smtClean="0">
                <a:hlinkClick r:id="rId6"/>
              </a:rPr>
              <a:t>www.frs-fnrs.be/docs/Reglement-et-documents/FRS-FNRS_ETHIQUE_ETHICS.pdf</a:t>
            </a:r>
            <a:endParaRPr lang="fr-BE" dirty="0" smtClean="0"/>
          </a:p>
          <a:p>
            <a:pPr marL="457200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248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Les dates importantes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63837"/>
            <a:ext cx="10515600" cy="4094163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28/06/2024 à 14h			Clôture de l’appel</a:t>
            </a:r>
          </a:p>
          <a:p>
            <a:pPr marL="0" indent="0">
              <a:buNone/>
            </a:pPr>
            <a:r>
              <a:rPr lang="fr-BE" dirty="0" smtClean="0"/>
              <a:t>≤ 31/08324				Information sur l’éligibilité des projets</a:t>
            </a:r>
          </a:p>
          <a:p>
            <a:pPr marL="0" indent="0">
              <a:buNone/>
            </a:pPr>
            <a:r>
              <a:rPr lang="fr-BE" dirty="0" smtClean="0"/>
              <a:t>28/02/2025				Communication des </a:t>
            </a:r>
            <a:r>
              <a:rPr lang="fr-BE" dirty="0" err="1" smtClean="0"/>
              <a:t>rsultats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01/09/20</a:t>
            </a:r>
            <a:r>
              <a:rPr lang="fr-BE" dirty="0" smtClean="0">
                <a:solidFill>
                  <a:srgbClr val="FF0000"/>
                </a:solidFill>
              </a:rPr>
              <a:t>25</a:t>
            </a:r>
            <a:r>
              <a:rPr lang="fr-BE" dirty="0" smtClean="0"/>
              <a:t> – 31/10/2025	Démarrage des projets	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61553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 La procédure d’évaluation</a:t>
            </a:r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76803"/>
            <a:ext cx="35528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67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4.1 L’évaluation comprend plusieurs étapes distinctes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07733"/>
            <a:ext cx="10515600" cy="3569230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fr-BE" dirty="0" smtClean="0"/>
              <a:t>Evaluation de </a:t>
            </a:r>
            <a:r>
              <a:rPr lang="fr-BE" dirty="0" smtClean="0">
                <a:solidFill>
                  <a:schemeClr val="accent1"/>
                </a:solidFill>
              </a:rPr>
              <a:t>l’impact sociétal </a:t>
            </a:r>
            <a:r>
              <a:rPr lang="fr-BE" dirty="0" smtClean="0"/>
              <a:t>potentiel</a:t>
            </a:r>
          </a:p>
          <a:p>
            <a:pPr marL="514350" indent="-514350">
              <a:buFont typeface="+mj-lt"/>
              <a:buAutoNum type="alphaLcParenR"/>
            </a:pPr>
            <a:r>
              <a:rPr lang="fr-BE" dirty="0" smtClean="0"/>
              <a:t>Evaluation de la </a:t>
            </a:r>
            <a:r>
              <a:rPr lang="fr-BE" dirty="0" smtClean="0">
                <a:solidFill>
                  <a:schemeClr val="accent1"/>
                </a:solidFill>
              </a:rPr>
              <a:t>qualité scientifique </a:t>
            </a:r>
            <a:r>
              <a:rPr lang="fr-BE" dirty="0" smtClean="0"/>
              <a:t>et de la </a:t>
            </a:r>
            <a:r>
              <a:rPr lang="fr-BE" dirty="0" smtClean="0">
                <a:solidFill>
                  <a:schemeClr val="accent1"/>
                </a:solidFill>
              </a:rPr>
              <a:t>qualité de la mise en œuvre</a:t>
            </a:r>
          </a:p>
          <a:p>
            <a:pPr marL="514350" indent="-514350">
              <a:buFont typeface="+mj-lt"/>
              <a:buAutoNum type="alphaLcParenR"/>
            </a:pPr>
            <a:r>
              <a:rPr lang="fr-BE" dirty="0" smtClean="0">
                <a:solidFill>
                  <a:schemeClr val="accent1"/>
                </a:solidFill>
              </a:rPr>
              <a:t>Classement</a:t>
            </a:r>
            <a:r>
              <a:rPr lang="fr-BE" dirty="0" smtClean="0"/>
              <a:t> des </a:t>
            </a:r>
            <a:r>
              <a:rPr lang="fr-BE" dirty="0" smtClean="0"/>
              <a:t>projets</a:t>
            </a:r>
            <a:endParaRPr lang="fr-BE" dirty="0" smtClean="0"/>
          </a:p>
          <a:p>
            <a:pPr marL="514350" indent="-514350">
              <a:buFont typeface="+mj-lt"/>
              <a:buAutoNum type="alphaLcParenR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1071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a) Critères utilisés pour évaluer l’impact sociétal potentiel (30%)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BE" dirty="0">
                <a:solidFill>
                  <a:schemeClr val="accent2"/>
                </a:solidFill>
              </a:rPr>
              <a:t>Impacts qui peuvent être attendus du projet, sur le court et moyen terme, à un échelon local, régional, national ou international </a:t>
            </a:r>
            <a:r>
              <a:rPr lang="fr-BE" dirty="0" smtClean="0">
                <a:solidFill>
                  <a:schemeClr val="accent2"/>
                </a:solidFill>
              </a:rPr>
              <a:t>:</a:t>
            </a:r>
            <a:endParaRPr lang="fr-BE" dirty="0"/>
          </a:p>
          <a:p>
            <a:pPr lvl="1"/>
            <a:r>
              <a:rPr lang="fr-BE" dirty="0"/>
              <a:t>sur le plan culturel</a:t>
            </a:r>
          </a:p>
          <a:p>
            <a:pPr lvl="1"/>
            <a:r>
              <a:rPr lang="fr-BE" dirty="0"/>
              <a:t>sur le plan économique</a:t>
            </a:r>
          </a:p>
          <a:p>
            <a:pPr lvl="1"/>
            <a:r>
              <a:rPr lang="fr-BE" dirty="0"/>
              <a:t>sur le plan environnemental </a:t>
            </a:r>
          </a:p>
          <a:p>
            <a:pPr lvl="1"/>
            <a:r>
              <a:rPr lang="fr-BE" dirty="0"/>
              <a:t>sur le plan politique </a:t>
            </a:r>
          </a:p>
          <a:p>
            <a:pPr lvl="1"/>
            <a:r>
              <a:rPr lang="fr-BE" dirty="0"/>
              <a:t>sur le plan social</a:t>
            </a:r>
          </a:p>
          <a:p>
            <a:pPr lvl="1"/>
            <a:r>
              <a:rPr lang="fr-BE" dirty="0"/>
              <a:t>sur le plan de la formation de talents</a:t>
            </a:r>
          </a:p>
          <a:p>
            <a:pPr lvl="0"/>
            <a:r>
              <a:rPr lang="fr-BE" dirty="0">
                <a:solidFill>
                  <a:schemeClr val="accent2"/>
                </a:solidFill>
              </a:rPr>
              <a:t>Actrices et acteurs, groupes ou secteurs susceptibles de bénéficier et/ou de mobiliser des résultats de la recherche</a:t>
            </a:r>
            <a:r>
              <a:rPr lang="fr-BE" dirty="0"/>
              <a:t>, en prenant en considération la </a:t>
            </a:r>
            <a:r>
              <a:rPr lang="fr-BE" dirty="0">
                <a:solidFill>
                  <a:srgbClr val="FF0000"/>
                </a:solidFill>
              </a:rPr>
              <a:t>dimension du genre</a:t>
            </a:r>
            <a:r>
              <a:rPr lang="fr-BE" dirty="0"/>
              <a:t> ; </a:t>
            </a:r>
          </a:p>
          <a:p>
            <a:pPr lvl="0"/>
            <a:r>
              <a:rPr lang="fr-BE" dirty="0">
                <a:solidFill>
                  <a:schemeClr val="accent2"/>
                </a:solidFill>
              </a:rPr>
              <a:t>Contribution du projet aux Objectifs de Développement Durable de l’ONU</a:t>
            </a:r>
            <a:r>
              <a:rPr lang="fr-BE" dirty="0"/>
              <a:t>, en distinguant les retombées internes (au niveau des structures de recherche) des impacts potentiels du projet sur la société ;</a:t>
            </a:r>
          </a:p>
          <a:p>
            <a:r>
              <a:rPr lang="fr-BE" dirty="0">
                <a:solidFill>
                  <a:schemeClr val="accent2"/>
                </a:solidFill>
              </a:rPr>
              <a:t>Activités planifiées en vue de la dissémination des résultats en dehors des milieux scientifiques</a:t>
            </a:r>
            <a:r>
              <a:rPr lang="fr-BE" dirty="0"/>
              <a:t>, en ce incluse la valorisation de la propriété intellectuelle générée et des données sous-jacentes à la recherche.</a:t>
            </a:r>
          </a:p>
        </p:txBody>
      </p:sp>
    </p:spTree>
    <p:extLst>
      <p:ext uri="{BB962C8B-B14F-4D97-AF65-F5344CB8AC3E}">
        <p14:creationId xmlns:p14="http://schemas.microsoft.com/office/powerpoint/2010/main" val="3987031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b) Critères utilisés pour évaluer la qualité scientifique des projets (60%)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66284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fr-BE" dirty="0" smtClean="0">
                <a:solidFill>
                  <a:schemeClr val="accent2"/>
                </a:solidFill>
              </a:rPr>
              <a:t>Équipe </a:t>
            </a:r>
            <a:r>
              <a:rPr lang="fr-BE" dirty="0">
                <a:solidFill>
                  <a:schemeClr val="accent2"/>
                </a:solidFill>
              </a:rPr>
              <a:t>de recherche</a:t>
            </a:r>
            <a:r>
              <a:rPr lang="fr-BE" dirty="0"/>
              <a:t> </a:t>
            </a:r>
            <a:r>
              <a:rPr lang="fr-BE" dirty="0" smtClean="0"/>
              <a:t>:</a:t>
            </a:r>
            <a:r>
              <a:rPr lang="fr-BE" dirty="0"/>
              <a:t> </a:t>
            </a:r>
            <a:r>
              <a:rPr lang="fr-BE" dirty="0" smtClean="0"/>
              <a:t>							                              /</a:t>
            </a:r>
            <a:r>
              <a:rPr lang="fr-BE" dirty="0"/>
              <a:t>20</a:t>
            </a:r>
          </a:p>
          <a:p>
            <a:pPr lvl="1"/>
            <a:r>
              <a:rPr lang="fr-BE" dirty="0"/>
              <a:t>Expérience scientifique pertinente, autres types d’expériences pertinentes, rayonnement régional du/des porteur(s) de projet </a:t>
            </a:r>
            <a:r>
              <a:rPr lang="fr-BE" dirty="0" smtClean="0"/>
              <a:t>;							</a:t>
            </a:r>
          </a:p>
          <a:p>
            <a:pPr lvl="1"/>
            <a:r>
              <a:rPr lang="fr-BE" dirty="0" smtClean="0"/>
              <a:t>Publications </a:t>
            </a:r>
            <a:r>
              <a:rPr lang="fr-BE" dirty="0"/>
              <a:t>scientifiques éventuelles -- en distinguant les travaux ayant fait l’objet d’une revue par les </a:t>
            </a:r>
            <a:r>
              <a:rPr lang="fr-BE" dirty="0" err="1"/>
              <a:t>pair·e·s</a:t>
            </a:r>
            <a:r>
              <a:rPr lang="fr-BE" dirty="0"/>
              <a:t> -- des membres de l’équipe de recherche (si ceux-ci ont déjà été </a:t>
            </a:r>
            <a:r>
              <a:rPr lang="fr-BE" dirty="0" smtClean="0"/>
              <a:t>identifiés)</a:t>
            </a:r>
          </a:p>
          <a:p>
            <a:r>
              <a:rPr lang="fr-BE" dirty="0" smtClean="0">
                <a:solidFill>
                  <a:schemeClr val="accent2"/>
                </a:solidFill>
              </a:rPr>
              <a:t>Objectifs </a:t>
            </a:r>
            <a:r>
              <a:rPr lang="fr-BE" dirty="0">
                <a:solidFill>
                  <a:schemeClr val="accent2"/>
                </a:solidFill>
              </a:rPr>
              <a:t>du projet</a:t>
            </a:r>
            <a:r>
              <a:rPr lang="fr-BE" dirty="0"/>
              <a:t> </a:t>
            </a:r>
            <a:r>
              <a:rPr lang="fr-BE" dirty="0" smtClean="0"/>
              <a:t>:                                                                                                                                      /20</a:t>
            </a:r>
            <a:endParaRPr lang="fr-BE" dirty="0"/>
          </a:p>
          <a:p>
            <a:pPr lvl="1"/>
            <a:r>
              <a:rPr lang="fr-BE" dirty="0"/>
              <a:t>Clarté et pertinence des objectifs poursuivis ; </a:t>
            </a:r>
          </a:p>
          <a:p>
            <a:pPr lvl="1"/>
            <a:r>
              <a:rPr lang="fr-BE" dirty="0"/>
              <a:t>Mise en évidence des aspects novateurs du projet (par rapport à l’état de l’art)</a:t>
            </a:r>
          </a:p>
          <a:p>
            <a:r>
              <a:rPr lang="fr-BE" dirty="0">
                <a:solidFill>
                  <a:schemeClr val="accent2"/>
                </a:solidFill>
              </a:rPr>
              <a:t>Méthodologie </a:t>
            </a:r>
            <a:r>
              <a:rPr lang="fr-BE" dirty="0" smtClean="0">
                <a:solidFill>
                  <a:schemeClr val="accent2"/>
                </a:solidFill>
              </a:rPr>
              <a:t>:</a:t>
            </a:r>
            <a:r>
              <a:rPr lang="fr-BE" dirty="0"/>
              <a:t>:                                                                                                                                      </a:t>
            </a:r>
            <a:r>
              <a:rPr lang="fr-BE" dirty="0" smtClean="0"/>
              <a:t>       /20</a:t>
            </a:r>
            <a:endParaRPr lang="fr-BE" dirty="0">
              <a:solidFill>
                <a:schemeClr val="accent2"/>
              </a:solidFill>
            </a:endParaRPr>
          </a:p>
          <a:p>
            <a:pPr lvl="1"/>
            <a:r>
              <a:rPr lang="fr-BE" dirty="0"/>
              <a:t>Faisabilité du projet, en tenant compte du contexte de réalisation (unité de recherche hôte, par exemple) ;</a:t>
            </a:r>
          </a:p>
          <a:p>
            <a:pPr lvl="1"/>
            <a:r>
              <a:rPr lang="fr-BE" dirty="0"/>
              <a:t>Clarté et pertinence de la méthodologie à mettre en œuvre ; </a:t>
            </a:r>
          </a:p>
          <a:p>
            <a:pPr lvl="1"/>
            <a:r>
              <a:rPr lang="fr-BE" dirty="0"/>
              <a:t>Qualité et pertinence de l’approche interdisciplinaire, le cas échéant ;</a:t>
            </a:r>
          </a:p>
          <a:p>
            <a:pPr lvl="1"/>
            <a:r>
              <a:rPr lang="fr-BE" dirty="0"/>
              <a:t>Prise en compte de la </a:t>
            </a:r>
            <a:r>
              <a:rPr lang="fr-BE" dirty="0">
                <a:solidFill>
                  <a:srgbClr val="FF0000"/>
                </a:solidFill>
              </a:rPr>
              <a:t>dimension du genre</a:t>
            </a:r>
            <a:r>
              <a:rPr lang="fr-BE" dirty="0"/>
              <a:t> ;</a:t>
            </a:r>
          </a:p>
          <a:p>
            <a:pPr lvl="1"/>
            <a:r>
              <a:rPr lang="fr-BE" dirty="0"/>
              <a:t>Prise en compte des </a:t>
            </a:r>
            <a:r>
              <a:rPr lang="fr-BE" dirty="0">
                <a:solidFill>
                  <a:srgbClr val="FF0000"/>
                </a:solidFill>
              </a:rPr>
              <a:t>aspects éthiques</a:t>
            </a:r>
          </a:p>
        </p:txBody>
      </p:sp>
    </p:spTree>
    <p:extLst>
      <p:ext uri="{BB962C8B-B14F-4D97-AF65-F5344CB8AC3E}">
        <p14:creationId xmlns:p14="http://schemas.microsoft.com/office/powerpoint/2010/main" val="2124663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c) Critères utilisés pour évaluer la qualité de mise en œuvre des projets (10%)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/>
          <a:lstStyle/>
          <a:p>
            <a:pPr lvl="0"/>
            <a:r>
              <a:rPr lang="fr-BE" dirty="0"/>
              <a:t>Cohérence entre le </a:t>
            </a:r>
            <a:r>
              <a:rPr lang="fr-BE" dirty="0">
                <a:solidFill>
                  <a:schemeClr val="accent2"/>
                </a:solidFill>
              </a:rPr>
              <a:t>budget</a:t>
            </a:r>
            <a:r>
              <a:rPr lang="fr-BE" dirty="0"/>
              <a:t> (et sa ventilation) et le projet de recherche ;</a:t>
            </a:r>
          </a:p>
          <a:p>
            <a:pPr lvl="0"/>
            <a:r>
              <a:rPr lang="fr-BE" dirty="0"/>
              <a:t>Complémentarité entre les </a:t>
            </a:r>
            <a:r>
              <a:rPr lang="fr-BE" dirty="0">
                <a:solidFill>
                  <a:schemeClr val="accent2"/>
                </a:solidFill>
              </a:rPr>
              <a:t>membres de l’équipe de recherche </a:t>
            </a:r>
            <a:r>
              <a:rPr lang="fr-BE" dirty="0"/>
              <a:t>et les éventuels partenaires scientifiques ; </a:t>
            </a:r>
          </a:p>
          <a:p>
            <a:r>
              <a:rPr lang="fr-BE" dirty="0">
                <a:solidFill>
                  <a:schemeClr val="accent2"/>
                </a:solidFill>
              </a:rPr>
              <a:t>Structure(s) de gestion </a:t>
            </a:r>
            <a:r>
              <a:rPr lang="fr-BE" dirty="0"/>
              <a:t>du projet</a:t>
            </a:r>
          </a:p>
        </p:txBody>
      </p:sp>
    </p:spTree>
    <p:extLst>
      <p:ext uri="{BB962C8B-B14F-4D97-AF65-F5344CB8AC3E}">
        <p14:creationId xmlns:p14="http://schemas.microsoft.com/office/powerpoint/2010/main" val="3160956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L’évaluation des projets implique </a:t>
            </a:r>
            <a:r>
              <a:rPr lang="fr-BE" dirty="0" smtClean="0"/>
              <a:t>différents acteurs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12893"/>
            <a:ext cx="10515600" cy="386406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fr-BE" dirty="0"/>
              <a:t>Le jury</a:t>
            </a:r>
          </a:p>
          <a:p>
            <a:pPr marL="514350" indent="-514350">
              <a:buFont typeface="+mj-lt"/>
              <a:buAutoNum type="alphaUcPeriod"/>
            </a:pPr>
            <a:r>
              <a:rPr lang="fr-BE" dirty="0"/>
              <a:t>Les experts </a:t>
            </a:r>
            <a:r>
              <a:rPr lang="fr-BE" dirty="0" smtClean="0"/>
              <a:t>scientifiques</a:t>
            </a:r>
          </a:p>
          <a:p>
            <a:pPr marL="514350" indent="-514350">
              <a:buFont typeface="+mj-lt"/>
              <a:buAutoNum type="alphaUcPeriod"/>
            </a:pPr>
            <a:r>
              <a:rPr lang="fr-BE" dirty="0" smtClean="0"/>
              <a:t>La </a:t>
            </a:r>
            <a:r>
              <a:rPr lang="fr-BE" dirty="0"/>
              <a:t>Commission Analyse de </a:t>
            </a:r>
            <a:r>
              <a:rPr lang="fr-BE" dirty="0" smtClean="0"/>
              <a:t>l’Impact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1225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L’importance du FRHE pour la Fédération Wallonie-Bruxelles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35200"/>
            <a:ext cx="10515600" cy="4161896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Fort engagement en vue de </a:t>
            </a:r>
            <a:r>
              <a:rPr lang="fr-BE" dirty="0" smtClean="0">
                <a:solidFill>
                  <a:schemeClr val="accent1"/>
                </a:solidFill>
              </a:rPr>
              <a:t>soutenir le développement de la recherche </a:t>
            </a:r>
            <a:r>
              <a:rPr lang="fr-BE" dirty="0" smtClean="0"/>
              <a:t>en Haute Ecole.</a:t>
            </a:r>
          </a:p>
          <a:p>
            <a:pPr marL="0" indent="0">
              <a:buNone/>
            </a:pPr>
            <a:r>
              <a:rPr lang="fr-BE" dirty="0" smtClean="0"/>
              <a:t>	En termes de financement:</a:t>
            </a:r>
          </a:p>
          <a:p>
            <a:pPr lvl="3"/>
            <a:r>
              <a:rPr lang="fr-BE" dirty="0" smtClean="0"/>
              <a:t>FRHE</a:t>
            </a:r>
          </a:p>
          <a:p>
            <a:pPr lvl="3"/>
            <a:r>
              <a:rPr lang="fr-BE" dirty="0" smtClean="0"/>
              <a:t>Cellules Europe</a:t>
            </a:r>
          </a:p>
          <a:p>
            <a:pPr lvl="3"/>
            <a:r>
              <a:rPr lang="fr-BE" dirty="0" smtClean="0"/>
              <a:t>Enseignant-chercheur</a:t>
            </a:r>
          </a:p>
          <a:p>
            <a:r>
              <a:rPr lang="fr-BE" dirty="0" smtClean="0"/>
              <a:t>Un </a:t>
            </a:r>
            <a:r>
              <a:rPr lang="fr-BE" dirty="0" smtClean="0">
                <a:solidFill>
                  <a:schemeClr val="accent1"/>
                </a:solidFill>
              </a:rPr>
              <a:t>processus d’am</a:t>
            </a:r>
            <a:r>
              <a:rPr lang="fr-BE" dirty="0" smtClean="0"/>
              <a:t>élioration constant.</a:t>
            </a:r>
          </a:p>
          <a:p>
            <a:pPr marL="457200" lvl="1" indent="0">
              <a:buNone/>
            </a:pPr>
            <a:r>
              <a:rPr lang="fr-BE" dirty="0" smtClean="0"/>
              <a:t>Le </a:t>
            </a:r>
            <a:r>
              <a:rPr lang="fr-BE" dirty="0"/>
              <a:t>FRHE a été lancé </a:t>
            </a:r>
            <a:r>
              <a:rPr lang="fr-BE" dirty="0" smtClean="0"/>
              <a:t>en </a:t>
            </a:r>
            <a:r>
              <a:rPr lang="fr-BE" dirty="0"/>
              <a:t>2019. Chaque nouvel appel est l’occasion de régler les rouages qui grincent. </a:t>
            </a:r>
          </a:p>
          <a:p>
            <a:r>
              <a:rPr lang="fr-BE" dirty="0" smtClean="0"/>
              <a:t>Le </a:t>
            </a:r>
            <a:r>
              <a:rPr lang="fr-BE" dirty="0" smtClean="0">
                <a:solidFill>
                  <a:schemeClr val="accent1"/>
                </a:solidFill>
              </a:rPr>
              <a:t>Ministère est à vos côtés </a:t>
            </a:r>
            <a:r>
              <a:rPr lang="fr-BE" dirty="0" smtClean="0"/>
              <a:t>et à votre écoute.</a:t>
            </a:r>
          </a:p>
          <a:p>
            <a:pPr lvl="1"/>
            <a:r>
              <a:rPr lang="fr-BE" dirty="0" smtClean="0"/>
              <a:t>Journée de réflexion participative sur le FRHE à venir</a:t>
            </a:r>
          </a:p>
          <a:p>
            <a:pPr lvl="1"/>
            <a:r>
              <a:rPr lang="fr-BE" dirty="0" smtClean="0"/>
              <a:t>Une équipe à votre disposition</a:t>
            </a:r>
          </a:p>
        </p:txBody>
      </p:sp>
    </p:spTree>
    <p:extLst>
      <p:ext uri="{BB962C8B-B14F-4D97-AF65-F5344CB8AC3E}">
        <p14:creationId xmlns:p14="http://schemas.microsoft.com/office/powerpoint/2010/main" val="2345936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Quelques remarques générales sur la procédure d’évaluation</a:t>
            </a:r>
            <a:endParaRPr lang="fr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94965"/>
            <a:ext cx="10515600" cy="3881998"/>
          </a:xfrm>
        </p:spPr>
        <p:txBody>
          <a:bodyPr/>
          <a:lstStyle/>
          <a:p>
            <a:r>
              <a:rPr lang="fr-BE" dirty="0" smtClean="0"/>
              <a:t>Chaque évaluateur remplit une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Déclaration sur l’Honneur </a:t>
            </a:r>
            <a:r>
              <a:rPr lang="fr-BE" dirty="0" smtClean="0"/>
              <a:t>par laquelle il se déclare </a:t>
            </a:r>
          </a:p>
          <a:p>
            <a:pPr lvl="1"/>
            <a:r>
              <a:rPr lang="fr-BE" dirty="0" smtClean="0"/>
              <a:t>Compétent pour l’évaluation du projet concerné</a:t>
            </a:r>
          </a:p>
          <a:p>
            <a:pPr lvl="1"/>
            <a:r>
              <a:rPr lang="fr-BE" dirty="0" smtClean="0"/>
              <a:t>Et sans conflit d’intérêt</a:t>
            </a:r>
          </a:p>
          <a:p>
            <a:r>
              <a:rPr lang="fr-BE" dirty="0" smtClean="0"/>
              <a:t>Quand un projet est soumis au FRHE pour une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seconde fois</a:t>
            </a:r>
            <a:r>
              <a:rPr lang="fr-BE" dirty="0" smtClean="0"/>
              <a:t>, il est évalué par des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personnes distinctes </a:t>
            </a:r>
            <a:r>
              <a:rPr lang="fr-BE" dirty="0" smtClean="0"/>
              <a:t>de celles qui l’ont précédemment évalué.</a:t>
            </a:r>
          </a:p>
          <a:p>
            <a:r>
              <a:rPr lang="fr-BE" dirty="0" smtClean="0"/>
              <a:t>Les personnes chargées de l’évaluation d’un projet sont identifiées sur base du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résumé</a:t>
            </a:r>
            <a:r>
              <a:rPr lang="fr-BE" dirty="0" smtClean="0"/>
              <a:t> et des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mots-clés</a:t>
            </a:r>
            <a:r>
              <a:rPr lang="fr-BE" dirty="0" smtClean="0"/>
              <a:t> repris dans la proposition.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02470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</a:t>
            </a:r>
            <a:r>
              <a:rPr lang="fr-BE" dirty="0" smtClean="0"/>
              <a:t>.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Le rôle du jury (Stella </a:t>
            </a:r>
            <a:r>
              <a:rPr lang="fr-BE" dirty="0" err="1" smtClean="0">
                <a:solidFill>
                  <a:schemeClr val="accent3">
                    <a:lumMod val="75000"/>
                  </a:schemeClr>
                </a:solidFill>
              </a:rPr>
              <a:t>Matterazzo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fr-B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26023"/>
            <a:ext cx="10515600" cy="4150939"/>
          </a:xfrm>
        </p:spPr>
        <p:txBody>
          <a:bodyPr/>
          <a:lstStyle/>
          <a:p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Vérifie</a:t>
            </a:r>
            <a:r>
              <a:rPr lang="fr-BE" dirty="0" smtClean="0"/>
              <a:t> que l’évaluation de chaque projet a été réalisée en conformité avec les règles édictées </a:t>
            </a:r>
          </a:p>
          <a:p>
            <a:pPr lvl="1"/>
            <a:r>
              <a:rPr lang="fr-BE" dirty="0" smtClean="0"/>
              <a:t>Rôle de rapporteur</a:t>
            </a:r>
          </a:p>
          <a:p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Examine</a:t>
            </a:r>
            <a:r>
              <a:rPr lang="fr-BE" dirty="0" smtClean="0"/>
              <a:t> de manière approfondie les projets se situant au-dessus d’un seuil fixé (1,5 x le budget disponible)</a:t>
            </a:r>
          </a:p>
          <a:p>
            <a:r>
              <a:rPr lang="fr-BE" dirty="0" smtClean="0"/>
              <a:t>Procède au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classement </a:t>
            </a:r>
          </a:p>
          <a:p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Transmet</a:t>
            </a:r>
            <a:r>
              <a:rPr lang="fr-BE" dirty="0" smtClean="0"/>
              <a:t> au / à la Ministre de l’Enseignement Supérieur  </a:t>
            </a:r>
            <a:r>
              <a:rPr lang="fr-BE" dirty="0"/>
              <a:t>la proposition de </a:t>
            </a:r>
            <a:r>
              <a:rPr lang="fr-BE" dirty="0" smtClean="0"/>
              <a:t>sélection, qui la soumet au Gouvernement.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18370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B. Les experts scientifiques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4918"/>
            <a:ext cx="10515600" cy="4351338"/>
          </a:xfrm>
        </p:spPr>
        <p:txBody>
          <a:bodyPr/>
          <a:lstStyle/>
          <a:p>
            <a:r>
              <a:rPr lang="fr-BE" dirty="0" smtClean="0"/>
              <a:t>Chaque projet est évalué par </a:t>
            </a:r>
            <a:r>
              <a:rPr lang="fr-BE" dirty="0" smtClean="0">
                <a:solidFill>
                  <a:schemeClr val="accent1"/>
                </a:solidFill>
              </a:rPr>
              <a:t>2 experts </a:t>
            </a:r>
            <a:r>
              <a:rPr lang="fr-BE" dirty="0" smtClean="0"/>
              <a:t>scientifiques. </a:t>
            </a:r>
          </a:p>
          <a:p>
            <a:pPr lvl="1"/>
            <a:r>
              <a:rPr lang="fr-BE" dirty="0" smtClean="0"/>
              <a:t>La note de chacun deux vaut pour 35% de la note finale. </a:t>
            </a:r>
          </a:p>
          <a:p>
            <a:pPr lvl="1"/>
            <a:r>
              <a:rPr lang="fr-BE" dirty="0" smtClean="0"/>
              <a:t>En cas de gros décalage, il est fait appel à un 3</a:t>
            </a:r>
            <a:r>
              <a:rPr lang="fr-BE" baseline="30000" dirty="0" smtClean="0"/>
              <a:t>ème</a:t>
            </a:r>
            <a:r>
              <a:rPr lang="fr-BE" dirty="0" smtClean="0"/>
              <a:t> expert.</a:t>
            </a:r>
          </a:p>
          <a:p>
            <a:r>
              <a:rPr lang="fr-BE" dirty="0" smtClean="0"/>
              <a:t>Les experts sont recrutés à partir d’une </a:t>
            </a:r>
            <a:r>
              <a:rPr lang="fr-BE" dirty="0" smtClean="0">
                <a:solidFill>
                  <a:schemeClr val="accent1"/>
                </a:solidFill>
              </a:rPr>
              <a:t>base de données internationale</a:t>
            </a:r>
            <a:r>
              <a:rPr lang="fr-BE" dirty="0" smtClean="0"/>
              <a:t>. Ils viennent de partout dans le monde.</a:t>
            </a:r>
          </a:p>
          <a:p>
            <a:r>
              <a:rPr lang="fr-BE" dirty="0" smtClean="0"/>
              <a:t>Ce sont des </a:t>
            </a:r>
            <a:r>
              <a:rPr lang="fr-BE" dirty="0" smtClean="0">
                <a:solidFill>
                  <a:schemeClr val="accent1"/>
                </a:solidFill>
              </a:rPr>
              <a:t>académiques</a:t>
            </a:r>
            <a:r>
              <a:rPr lang="fr-BE" dirty="0" smtClean="0"/>
              <a:t> qui ont une expérience de recherche reconnue dans le domaine de recherches concerné.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68584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C. La </a:t>
            </a:r>
            <a:r>
              <a:rPr lang="fr-BE" dirty="0" smtClean="0"/>
              <a:t>Commission Analyse de l’Impact sociétal potentiel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Est composée </a:t>
            </a:r>
            <a:r>
              <a:rPr lang="fr-BE" dirty="0"/>
              <a:t>de 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représentants 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d’institutions </a:t>
            </a:r>
            <a:r>
              <a:rPr lang="fr-BE" dirty="0"/>
              <a:t>reconnues pour leur connaissance du contexte social, économique et/ou politique de la </a:t>
            </a:r>
            <a:r>
              <a:rPr lang="fr-BE" dirty="0" smtClean="0"/>
              <a:t>FW-B</a:t>
            </a:r>
          </a:p>
          <a:p>
            <a:pPr lvl="1"/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Agence pour une Vie de Qualité </a:t>
            </a:r>
            <a:r>
              <a:rPr lang="fr-BE" dirty="0" smtClean="0"/>
              <a:t>(Région Wallonne, AVIQ))</a:t>
            </a:r>
          </a:p>
          <a:p>
            <a:pPr lvl="1"/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Conseil économique, social et environnemental </a:t>
            </a:r>
            <a:r>
              <a:rPr lang="fr-BE" dirty="0" smtClean="0"/>
              <a:t>de Wallonie (CESE)</a:t>
            </a:r>
          </a:p>
          <a:p>
            <a:pPr lvl="1"/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Direction des Politiques Educatives </a:t>
            </a:r>
            <a:r>
              <a:rPr lang="fr-BE" dirty="0" smtClean="0"/>
              <a:t>(MFW-B)</a:t>
            </a:r>
          </a:p>
          <a:p>
            <a:pPr lvl="1"/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Direction de l’Enseignement 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upérieur </a:t>
            </a:r>
            <a:r>
              <a:rPr lang="fr-BE" dirty="0" smtClean="0"/>
              <a:t>(DGESVR, MFW-B)</a:t>
            </a:r>
          </a:p>
          <a:p>
            <a:pPr lvl="1"/>
            <a:r>
              <a:rPr lang="fr-BE" dirty="0" err="1" smtClean="0">
                <a:solidFill>
                  <a:schemeClr val="accent3">
                    <a:lumMod val="75000"/>
                  </a:schemeClr>
                </a:solidFill>
              </a:rPr>
              <a:t>Innoviris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dirty="0" smtClean="0"/>
              <a:t>(Région de Bruxelles-Capitale)</a:t>
            </a:r>
          </a:p>
          <a:p>
            <a:pPr lvl="1"/>
            <a:r>
              <a:rPr lang="fr-BE" dirty="0" err="1" smtClean="0">
                <a:solidFill>
                  <a:schemeClr val="accent3">
                    <a:lumMod val="75000"/>
                  </a:schemeClr>
                </a:solidFill>
              </a:rPr>
              <a:t>Socopro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accent3">
                    <a:lumMod val="75000"/>
                  </a:schemeClr>
                </a:solidFill>
              </a:rPr>
              <a:t>asbl</a:t>
            </a:r>
            <a:r>
              <a:rPr lang="fr-BE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BE" dirty="0" smtClean="0"/>
              <a:t>(Région wallonne, structure d’appui en agriculture)</a:t>
            </a:r>
            <a:endParaRPr lang="fr-BE" dirty="0"/>
          </a:p>
          <a:p>
            <a:r>
              <a:rPr lang="fr-BE" dirty="0"/>
              <a:t>Donne un </a:t>
            </a:r>
            <a:r>
              <a:rPr lang="fr-BE" dirty="0">
                <a:solidFill>
                  <a:schemeClr val="accent3">
                    <a:lumMod val="75000"/>
                  </a:schemeClr>
                </a:solidFill>
              </a:rPr>
              <a:t>avis</a:t>
            </a:r>
            <a:r>
              <a:rPr lang="fr-BE" dirty="0"/>
              <a:t> au jury</a:t>
            </a:r>
            <a:r>
              <a:rPr lang="fr-BE" dirty="0" smtClean="0"/>
              <a:t>.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90225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4058" y="2516654"/>
            <a:ext cx="10515600" cy="1325563"/>
          </a:xfrm>
        </p:spPr>
        <p:txBody>
          <a:bodyPr/>
          <a:lstStyle/>
          <a:p>
            <a:r>
              <a:rPr lang="fr-BE" dirty="0" smtClean="0"/>
              <a:t>Rencontre avec Mr </a:t>
            </a:r>
            <a:r>
              <a:rPr lang="fr-BE" dirty="0" err="1" smtClean="0"/>
              <a:t>Noben</a:t>
            </a:r>
            <a:r>
              <a:rPr lang="fr-BE" dirty="0" smtClean="0"/>
              <a:t>, membre de la Commission Analyse d’Impact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85054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5. Possibilité de faire appel à </a:t>
            </a:r>
            <a:r>
              <a:rPr lang="fr-BE" dirty="0" err="1" smtClean="0"/>
              <a:t>Synhera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586579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6. Les mots de la fin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930122"/>
            <a:ext cx="10515600" cy="1500187"/>
          </a:xfrm>
        </p:spPr>
        <p:txBody>
          <a:bodyPr/>
          <a:lstStyle/>
          <a:p>
            <a:pPr algn="ctr"/>
            <a:r>
              <a:rPr lang="fr-BE" dirty="0" smtClean="0"/>
              <a:t>Stella </a:t>
            </a:r>
            <a:r>
              <a:rPr lang="fr-BE" dirty="0" err="1" smtClean="0"/>
              <a:t>Matterazzo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290938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72235"/>
            <a:ext cx="10515600" cy="4204728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Avez-vous des questions?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Plus </a:t>
            </a:r>
            <a:r>
              <a:rPr lang="fr-BE" dirty="0"/>
              <a:t>d’informations: </a:t>
            </a:r>
            <a:br>
              <a:rPr lang="fr-BE" dirty="0"/>
            </a:br>
            <a:r>
              <a:rPr lang="fr-BE" u="sng" dirty="0">
                <a:hlinkClick r:id="rId2"/>
              </a:rPr>
              <a:t>www.recherchescientifique.be</a:t>
            </a:r>
            <a:endParaRPr lang="fr-BE" dirty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Nous </a:t>
            </a:r>
            <a:r>
              <a:rPr lang="fr-BE" dirty="0"/>
              <a:t>sommes également à votre disposition.</a:t>
            </a:r>
            <a:br>
              <a:rPr lang="fr-BE" dirty="0"/>
            </a:br>
            <a:r>
              <a:rPr lang="fr-BE" dirty="0">
                <a:solidFill>
                  <a:srgbClr val="FF0000"/>
                </a:solidFill>
              </a:rPr>
              <a:t>FRHE@cfwb.be</a:t>
            </a:r>
            <a:endParaRPr lang="fr-BE" dirty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97840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5134" y="21371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Un grand merci pour votre participation!</a:t>
            </a:r>
            <a:endParaRPr lang="fr-BE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FWB-rs-hor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5459" y="5169694"/>
            <a:ext cx="53149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06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équipe à votre service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37720"/>
            <a:ext cx="10515600" cy="4351338"/>
          </a:xfrm>
        </p:spPr>
        <p:txBody>
          <a:bodyPr/>
          <a:lstStyle/>
          <a:p>
            <a:r>
              <a:rPr lang="fr-BE" dirty="0"/>
              <a:t>Florence </a:t>
            </a:r>
            <a:r>
              <a:rPr lang="fr-BE" dirty="0" err="1"/>
              <a:t>Vandendorpe</a:t>
            </a:r>
            <a:r>
              <a:rPr lang="fr-BE" dirty="0"/>
              <a:t> (coordination </a:t>
            </a:r>
            <a:r>
              <a:rPr lang="fr-BE" dirty="0" smtClean="0"/>
              <a:t>générale)</a:t>
            </a:r>
          </a:p>
          <a:p>
            <a:r>
              <a:rPr lang="fr-BE" dirty="0"/>
              <a:t>Ismail </a:t>
            </a:r>
            <a:r>
              <a:rPr lang="fr-BE" dirty="0" err="1"/>
              <a:t>Gülbas</a:t>
            </a:r>
            <a:r>
              <a:rPr lang="fr-BE" dirty="0"/>
              <a:t> (suivi scientifique)</a:t>
            </a:r>
          </a:p>
          <a:p>
            <a:r>
              <a:rPr lang="fr-BE" dirty="0"/>
              <a:t>Tania Sonia y Garcia (aspects </a:t>
            </a:r>
            <a:r>
              <a:rPr lang="fr-BE" dirty="0" smtClean="0"/>
              <a:t>financiers)</a:t>
            </a:r>
          </a:p>
          <a:p>
            <a:r>
              <a:rPr lang="fr-BE" dirty="0" smtClean="0"/>
              <a:t>Olivia </a:t>
            </a:r>
            <a:r>
              <a:rPr lang="fr-BE" dirty="0" err="1"/>
              <a:t>Bodart</a:t>
            </a:r>
            <a:r>
              <a:rPr lang="fr-BE" dirty="0"/>
              <a:t> (aspects légaux</a:t>
            </a:r>
            <a:r>
              <a:rPr lang="fr-BE" dirty="0" smtClean="0"/>
              <a:t>)</a:t>
            </a:r>
          </a:p>
          <a:p>
            <a:r>
              <a:rPr lang="fr-BE" dirty="0" smtClean="0"/>
              <a:t>Dominique </a:t>
            </a:r>
            <a:r>
              <a:rPr lang="fr-BE" dirty="0" err="1" smtClean="0"/>
              <a:t>Hubinon</a:t>
            </a:r>
            <a:r>
              <a:rPr lang="fr-BE" dirty="0" smtClean="0"/>
              <a:t> (secrétariat)</a:t>
            </a:r>
          </a:p>
          <a:p>
            <a:r>
              <a:rPr lang="fr-BE" dirty="0"/>
              <a:t>Stella </a:t>
            </a:r>
            <a:r>
              <a:rPr lang="fr-BE" dirty="0" err="1"/>
              <a:t>Matterazzo</a:t>
            </a:r>
            <a:r>
              <a:rPr lang="fr-BE" dirty="0"/>
              <a:t> (présidente du jury)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3863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objectifs de ce webinaire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56509"/>
            <a:ext cx="10515600" cy="3823229"/>
          </a:xfrm>
        </p:spPr>
        <p:txBody>
          <a:bodyPr/>
          <a:lstStyle/>
          <a:p>
            <a:r>
              <a:rPr lang="fr-BE" dirty="0" smtClean="0">
                <a:solidFill>
                  <a:schemeClr val="accent1"/>
                </a:solidFill>
              </a:rPr>
              <a:t>Donner envie à tous </a:t>
            </a:r>
            <a:r>
              <a:rPr lang="fr-BE" dirty="0" smtClean="0"/>
              <a:t>de se lancer dans l’aventure en démystifiant cet appel à projets</a:t>
            </a:r>
          </a:p>
          <a:p>
            <a:r>
              <a:rPr lang="fr-BE" dirty="0" smtClean="0"/>
              <a:t>Vous donner les </a:t>
            </a:r>
            <a:r>
              <a:rPr lang="fr-BE" dirty="0" smtClean="0">
                <a:solidFill>
                  <a:schemeClr val="accent1"/>
                </a:solidFill>
              </a:rPr>
              <a:t>informations utiles </a:t>
            </a:r>
            <a:r>
              <a:rPr lang="fr-BE" dirty="0" smtClean="0"/>
              <a:t>pour soumettre un projet qui ait les plus grandes chances de succès</a:t>
            </a:r>
          </a:p>
          <a:p>
            <a:r>
              <a:rPr lang="fr-BE" dirty="0" smtClean="0"/>
              <a:t>Vous présenter les coulisses de l’appel (les étapes de l’évaluation, les acteurs impliqués, etc.) dans un souci de </a:t>
            </a:r>
            <a:r>
              <a:rPr lang="fr-BE" dirty="0" smtClean="0">
                <a:solidFill>
                  <a:schemeClr val="accent1"/>
                </a:solidFill>
              </a:rPr>
              <a:t>transparence</a:t>
            </a:r>
          </a:p>
        </p:txBody>
      </p:sp>
    </p:spTree>
    <p:extLst>
      <p:ext uri="{BB962C8B-B14F-4D97-AF65-F5344CB8AC3E}">
        <p14:creationId xmlns:p14="http://schemas.microsoft.com/office/powerpoint/2010/main" val="408173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19125"/>
            <a:ext cx="10515600" cy="1325563"/>
          </a:xfrm>
        </p:spPr>
        <p:txBody>
          <a:bodyPr/>
          <a:lstStyle/>
          <a:p>
            <a:pPr algn="ctr"/>
            <a:r>
              <a:rPr lang="fr-BE" dirty="0" smtClean="0"/>
              <a:t>Programme de la matinée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8950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BE" dirty="0" smtClean="0"/>
              <a:t>Accueil – Stella </a:t>
            </a:r>
            <a:r>
              <a:rPr lang="fr-BE" dirty="0" err="1" smtClean="0"/>
              <a:t>Matterazzo</a:t>
            </a: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/>
              <a:t>Aspects légaux – Olivia </a:t>
            </a:r>
            <a:r>
              <a:rPr lang="fr-BE" dirty="0" err="1"/>
              <a:t>Bodart</a:t>
            </a:r>
            <a:endParaRPr lang="fr-BE" dirty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Présentation de l’appel 2024 – Florence </a:t>
            </a:r>
            <a:r>
              <a:rPr lang="fr-BE" dirty="0" err="1" smtClean="0"/>
              <a:t>Vandendorpe</a:t>
            </a: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La procédure </a:t>
            </a:r>
            <a:r>
              <a:rPr lang="fr-BE" dirty="0" smtClean="0"/>
              <a:t>d’évaluation</a:t>
            </a: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Possibilité de faire appel à </a:t>
            </a:r>
            <a:r>
              <a:rPr lang="fr-BE" dirty="0" err="1" smtClean="0"/>
              <a:t>Synhera</a:t>
            </a:r>
            <a:r>
              <a:rPr lang="fr-BE" dirty="0" smtClean="0"/>
              <a:t> – </a:t>
            </a:r>
            <a:r>
              <a:rPr lang="fr-BE" dirty="0" err="1" smtClean="0"/>
              <a:t>Michele</a:t>
            </a:r>
            <a:r>
              <a:rPr lang="fr-BE" dirty="0" smtClean="0"/>
              <a:t> </a:t>
            </a:r>
            <a:r>
              <a:rPr lang="fr-BE" dirty="0" err="1" smtClean="0"/>
              <a:t>Buscemi</a:t>
            </a:r>
            <a:endParaRPr lang="fr-BE" dirty="0" smtClean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Questions / Réponses</a:t>
            </a:r>
          </a:p>
        </p:txBody>
      </p:sp>
    </p:spTree>
    <p:extLst>
      <p:ext uri="{BB962C8B-B14F-4D97-AF65-F5344CB8AC3E}">
        <p14:creationId xmlns:p14="http://schemas.microsoft.com/office/powerpoint/2010/main" val="111463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8415" y="1028420"/>
            <a:ext cx="10515600" cy="2852737"/>
          </a:xfrm>
        </p:spPr>
        <p:txBody>
          <a:bodyPr/>
          <a:lstStyle/>
          <a:p>
            <a:pPr algn="ctr"/>
            <a:r>
              <a:rPr lang="fr-BE" dirty="0" smtClean="0"/>
              <a:t>2. Aspects légaux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5046663"/>
            <a:ext cx="10515600" cy="1500187"/>
          </a:xfrm>
        </p:spPr>
        <p:txBody>
          <a:bodyPr/>
          <a:lstStyle/>
          <a:p>
            <a:pPr algn="ctr"/>
            <a:r>
              <a:rPr lang="fr-BE" dirty="0" smtClean="0"/>
              <a:t>Olivia </a:t>
            </a:r>
            <a:r>
              <a:rPr lang="fr-BE" dirty="0" err="1" smtClean="0"/>
              <a:t>Bodart</a:t>
            </a:r>
            <a:r>
              <a:rPr lang="fr-BE" dirty="0" smtClean="0"/>
              <a:t>, juriste à la DGESVR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476803"/>
            <a:ext cx="355282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2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2.1 Décret de financement des Hautes Ecoles </a:t>
            </a:r>
            <a:r>
              <a:rPr lang="fr-BE" sz="3200" dirty="0" smtClean="0"/>
              <a:t>(9 septembre 1996, article 21 </a:t>
            </a:r>
            <a:r>
              <a:rPr lang="fr-BE" sz="3200" dirty="0" err="1" smtClean="0"/>
              <a:t>septies</a:t>
            </a:r>
            <a:r>
              <a:rPr lang="fr-BE" sz="3200" dirty="0" smtClean="0"/>
              <a:t>, §4)</a:t>
            </a:r>
            <a:endParaRPr lang="fr-B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30543"/>
            <a:ext cx="10515600" cy="4351338"/>
          </a:xfrm>
        </p:spPr>
        <p:txBody>
          <a:bodyPr/>
          <a:lstStyle/>
          <a:p>
            <a:r>
              <a:rPr lang="fr-BE" dirty="0" smtClean="0">
                <a:solidFill>
                  <a:schemeClr val="accent1"/>
                </a:solidFill>
              </a:rPr>
              <a:t>Timing</a:t>
            </a:r>
            <a:r>
              <a:rPr lang="fr-BE" dirty="0" smtClean="0"/>
              <a:t> général</a:t>
            </a:r>
          </a:p>
          <a:p>
            <a:r>
              <a:rPr lang="fr-BE" dirty="0" smtClean="0">
                <a:solidFill>
                  <a:schemeClr val="accent1"/>
                </a:solidFill>
              </a:rPr>
              <a:t>Critères d’évaluation</a:t>
            </a:r>
          </a:p>
          <a:p>
            <a:pPr lvl="1"/>
            <a:r>
              <a:rPr lang="fr-BE" dirty="0" smtClean="0">
                <a:solidFill>
                  <a:schemeClr val="accent4">
                    <a:lumMod val="75000"/>
                  </a:schemeClr>
                </a:solidFill>
              </a:rPr>
              <a:t>Qualité scientifique </a:t>
            </a:r>
            <a:r>
              <a:rPr lang="fr-BE" dirty="0" smtClean="0"/>
              <a:t>des projets 	(60% note finale)</a:t>
            </a:r>
          </a:p>
          <a:p>
            <a:pPr lvl="1"/>
            <a:r>
              <a:rPr lang="fr-BE" dirty="0" smtClean="0">
                <a:solidFill>
                  <a:schemeClr val="accent4">
                    <a:lumMod val="75000"/>
                  </a:schemeClr>
                </a:solidFill>
              </a:rPr>
              <a:t>Impact sociétal potentiel </a:t>
            </a:r>
            <a:r>
              <a:rPr lang="fr-BE" dirty="0" smtClean="0"/>
              <a:t>des projets 	(30% note finale)</a:t>
            </a:r>
          </a:p>
          <a:p>
            <a:pPr lvl="1"/>
            <a:r>
              <a:rPr lang="fr-BE" dirty="0" smtClean="0"/>
              <a:t>Qualité de </a:t>
            </a:r>
            <a:r>
              <a:rPr lang="fr-BE" dirty="0" smtClean="0">
                <a:solidFill>
                  <a:schemeClr val="accent4">
                    <a:lumMod val="75000"/>
                  </a:schemeClr>
                </a:solidFill>
              </a:rPr>
              <a:t>mise en œuvre </a:t>
            </a:r>
            <a:r>
              <a:rPr lang="fr-BE" dirty="0" smtClean="0"/>
              <a:t>des projets 	(10% note finale)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3007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4940"/>
            <a:ext cx="10515600" cy="1325563"/>
          </a:xfrm>
        </p:spPr>
        <p:txBody>
          <a:bodyPr/>
          <a:lstStyle/>
          <a:p>
            <a:pPr algn="ctr"/>
            <a:r>
              <a:rPr lang="fr-BE" dirty="0" smtClean="0"/>
              <a:t>2.2 Arrêté du Gouvernement de la Communauté française </a:t>
            </a:r>
            <a:r>
              <a:rPr lang="fr-BE" sz="2800" dirty="0" smtClean="0"/>
              <a:t>(17 octobre 2019)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8208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BE" dirty="0" smtClean="0"/>
              <a:t>Composition du jury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smtClean="0"/>
              <a:t>1 </a:t>
            </a:r>
            <a:r>
              <a:rPr lang="fr-BE" dirty="0" smtClean="0">
                <a:solidFill>
                  <a:schemeClr val="accent1"/>
                </a:solidFill>
              </a:rPr>
              <a:t>président</a:t>
            </a:r>
            <a:r>
              <a:rPr lang="fr-BE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BE" dirty="0" smtClean="0"/>
              <a:t>(DGESVR)</a:t>
            </a:r>
          </a:p>
          <a:p>
            <a:r>
              <a:rPr lang="fr-BE" dirty="0" smtClean="0"/>
              <a:t>4 représentants des</a:t>
            </a:r>
            <a:r>
              <a:rPr lang="fr-BE" dirty="0" smtClean="0">
                <a:solidFill>
                  <a:schemeClr val="accent1"/>
                </a:solidFill>
              </a:rPr>
              <a:t> Hautes Ecoles </a:t>
            </a:r>
            <a:r>
              <a:rPr lang="fr-BE" dirty="0" smtClean="0"/>
              <a:t>désignés par l’ARES</a:t>
            </a:r>
          </a:p>
          <a:p>
            <a:r>
              <a:rPr lang="fr-BE" dirty="0" smtClean="0"/>
              <a:t>1 représentant du </a:t>
            </a:r>
            <a:r>
              <a:rPr lang="fr-BE" dirty="0" smtClean="0">
                <a:solidFill>
                  <a:schemeClr val="accent1"/>
                </a:solidFill>
              </a:rPr>
              <a:t>FNRS</a:t>
            </a:r>
          </a:p>
          <a:p>
            <a:r>
              <a:rPr lang="fr-BE" dirty="0" smtClean="0"/>
              <a:t>1 représentant du </a:t>
            </a:r>
            <a:r>
              <a:rPr lang="fr-BE" dirty="0" smtClean="0">
                <a:solidFill>
                  <a:schemeClr val="accent1"/>
                </a:solidFill>
              </a:rPr>
              <a:t>Cabinet du Ministre </a:t>
            </a:r>
            <a:r>
              <a:rPr lang="fr-BE" dirty="0" smtClean="0"/>
              <a:t>en charge de l’Enseignement supérieur</a:t>
            </a:r>
          </a:p>
          <a:p>
            <a:r>
              <a:rPr lang="fr-BE" dirty="0" smtClean="0"/>
              <a:t>2 acteurs du </a:t>
            </a:r>
            <a:r>
              <a:rPr lang="fr-BE" dirty="0" smtClean="0">
                <a:solidFill>
                  <a:schemeClr val="accent1"/>
                </a:solidFill>
              </a:rPr>
              <a:t>monde socio-économique</a:t>
            </a:r>
            <a:endParaRPr lang="fr-B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3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1270</Words>
  <Application>Microsoft Office PowerPoint</Application>
  <PresentationFormat>Grand écran</PresentationFormat>
  <Paragraphs>208</Paragraphs>
  <Slides>38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Office Theme</vt:lpstr>
      <vt:lpstr>Appel FRHE 2024</vt:lpstr>
      <vt:lpstr>1. Accueil</vt:lpstr>
      <vt:lpstr>L’importance du FRHE pour la Fédération Wallonie-Bruxelles</vt:lpstr>
      <vt:lpstr>Une équipe à votre service</vt:lpstr>
      <vt:lpstr>Les objectifs de ce webinaire</vt:lpstr>
      <vt:lpstr>Programme de la matinée</vt:lpstr>
      <vt:lpstr>2. Aspects légaux</vt:lpstr>
      <vt:lpstr>2.1 Décret de financement des Hautes Ecoles (9 septembre 1996, article 21 septies, §4)</vt:lpstr>
      <vt:lpstr>2.2 Arrêté du Gouvernement de la Communauté française (17 octobre 2019)</vt:lpstr>
      <vt:lpstr>2.3 Arrêté ministériel  (15 mai 2023)</vt:lpstr>
      <vt:lpstr>2.4 Arrêtés du Gouvernement de la Communauté française </vt:lpstr>
      <vt:lpstr>NB: Est-il possible de modifier un arrêté de subvention?</vt:lpstr>
      <vt:lpstr>2.5 (Nouveau) Décret relatif au financement de la Recherche dans les établissements d’enseignement supérieur</vt:lpstr>
      <vt:lpstr>3. Présentation de l’appel 2024</vt:lpstr>
      <vt:lpstr>3.1 Les objectifs du FRHE</vt:lpstr>
      <vt:lpstr>À qui s’adresse cet appel à projets?</vt:lpstr>
      <vt:lpstr>Conditions d’éligibilité</vt:lpstr>
      <vt:lpstr>Points d’attention relatifs aux aspects financiers des projet de recherche (Tania)</vt:lpstr>
      <vt:lpstr>Un cofinancement est-il autorisé?</vt:lpstr>
      <vt:lpstr>Calendrier du paiement de la subvention</vt:lpstr>
      <vt:lpstr>Pour soumettre votre candidature</vt:lpstr>
      <vt:lpstr>Des ressources sont à votre disposition</vt:lpstr>
      <vt:lpstr>Les dates importantes</vt:lpstr>
      <vt:lpstr>4. La procédure d’évaluation</vt:lpstr>
      <vt:lpstr>4.1 L’évaluation comprend plusieurs étapes distinctes</vt:lpstr>
      <vt:lpstr>a) Critères utilisés pour évaluer l’impact sociétal potentiel (30%)</vt:lpstr>
      <vt:lpstr>b) Critères utilisés pour évaluer la qualité scientifique des projets (60%)</vt:lpstr>
      <vt:lpstr>c) Critères utilisés pour évaluer la qualité de mise en œuvre des projets (10%)</vt:lpstr>
      <vt:lpstr>L’évaluation des projets implique différents acteurs</vt:lpstr>
      <vt:lpstr>Quelques remarques générales sur la procédure d’évaluation</vt:lpstr>
      <vt:lpstr>A. Le rôle du jury (Stella Matterazzo)</vt:lpstr>
      <vt:lpstr>B. Les experts scientifiques</vt:lpstr>
      <vt:lpstr>C. La Commission Analyse de l’Impact sociétal potentiel</vt:lpstr>
      <vt:lpstr>Rencontre avec Mr Noben, membre de la Commission Analyse d’Impact</vt:lpstr>
      <vt:lpstr>5. Possibilité de faire appel à Synhera</vt:lpstr>
      <vt:lpstr>6. Les mots de la fin</vt:lpstr>
      <vt:lpstr>Présentation PowerPoint</vt:lpstr>
      <vt:lpstr> Un grand merci pour votre participation!</vt:lpstr>
    </vt:vector>
  </TitlesOfParts>
  <Company>ETNIC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VANDENDORPE Florence</dc:creator>
  <cp:lastModifiedBy>VANDENDORPE Florence</cp:lastModifiedBy>
  <cp:revision>38</cp:revision>
  <dcterms:created xsi:type="dcterms:W3CDTF">2024-04-08T07:57:51Z</dcterms:created>
  <dcterms:modified xsi:type="dcterms:W3CDTF">2024-04-09T07:14:00Z</dcterms:modified>
</cp:coreProperties>
</file>